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88" r:id="rId2"/>
    <p:sldId id="290" r:id="rId3"/>
    <p:sldId id="307" r:id="rId4"/>
    <p:sldId id="299" r:id="rId5"/>
    <p:sldId id="277" r:id="rId6"/>
    <p:sldId id="300" r:id="rId7"/>
    <p:sldId id="305" r:id="rId8"/>
    <p:sldId id="308" r:id="rId9"/>
    <p:sldId id="313" r:id="rId10"/>
    <p:sldId id="314" r:id="rId11"/>
    <p:sldId id="315" r:id="rId12"/>
    <p:sldId id="316" r:id="rId13"/>
    <p:sldId id="317" r:id="rId14"/>
    <p:sldId id="318" r:id="rId15"/>
    <p:sldId id="309" r:id="rId16"/>
    <p:sldId id="311" r:id="rId17"/>
    <p:sldId id="312" r:id="rId18"/>
    <p:sldId id="310" r:id="rId19"/>
    <p:sldId id="283" r:id="rId20"/>
    <p:sldId id="289" r:id="rId2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6526B957-7D94-4C1F-9810-447F1C532776}">
          <p14:sldIdLst>
            <p14:sldId id="288"/>
            <p14:sldId id="290"/>
            <p14:sldId id="307"/>
            <p14:sldId id="299"/>
            <p14:sldId id="277"/>
            <p14:sldId id="300"/>
            <p14:sldId id="305"/>
            <p14:sldId id="308"/>
            <p14:sldId id="313"/>
            <p14:sldId id="314"/>
            <p14:sldId id="315"/>
            <p14:sldId id="316"/>
            <p14:sldId id="317"/>
            <p14:sldId id="318"/>
            <p14:sldId id="309"/>
            <p14:sldId id="311"/>
            <p14:sldId id="312"/>
            <p14:sldId id="310"/>
            <p14:sldId id="283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601" autoAdjust="0"/>
  </p:normalViewPr>
  <p:slideViewPr>
    <p:cSldViewPr>
      <p:cViewPr varScale="1">
        <p:scale>
          <a:sx n="79" d="100"/>
          <a:sy n="79" d="100"/>
        </p:scale>
        <p:origin x="9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346" y="-78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3D7F7-97BD-49D0-B9CE-923848E1B6BB}" type="datetimeFigureOut">
              <a:rPr lang="en-GB" smtClean="0"/>
              <a:t>02/06/2016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8408D-2EBE-4F4F-8185-A57A1590B9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280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C4C4F-EF84-4AF7-8EBD-34C2C4DEAD22}" type="datetimeFigureOut">
              <a:rPr lang="en-GB" smtClean="0"/>
              <a:t>02/06/2016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77CCA-0A72-4254-9C13-D5030D43A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157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7CCA-0A72-4254-9C13-D5030D43ADD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107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7CCA-0A72-4254-9C13-D5030D43ADD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0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7CCA-0A72-4254-9C13-D5030D43ADD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329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7CCA-0A72-4254-9C13-D5030D43ADD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452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7CCA-0A72-4254-9C13-D5030D43ADD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737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7CCA-0A72-4254-9C13-D5030D43ADD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127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7CCA-0A72-4254-9C13-D5030D43ADD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404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7CCA-0A72-4254-9C13-D5030D43ADD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729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7CCA-0A72-4254-9C13-D5030D43ADD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110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7CCA-0A72-4254-9C13-D5030D43ADD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730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7CCA-0A72-4254-9C13-D5030D43ADD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934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7CCA-0A72-4254-9C13-D5030D43ADD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632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7CCA-0A72-4254-9C13-D5030D43ADD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283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7CCA-0A72-4254-9C13-D5030D43ADD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594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7CCA-0A72-4254-9C13-D5030D43ADD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309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7CCA-0A72-4254-9C13-D5030D43ADD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233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7CCA-0A72-4254-9C13-D5030D43ADD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282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7CCA-0A72-4254-9C13-D5030D43ADD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65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7CCA-0A72-4254-9C13-D5030D43ADD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227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7CCA-0A72-4254-9C13-D5030D43ADD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564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886967"/>
            <a:ext cx="8062664" cy="14700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789040"/>
            <a:ext cx="7376864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9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772816"/>
            <a:ext cx="5486400" cy="29547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C3808-D0E5-4D15-A9FF-8BA6ECFFB88B}" type="datetimeFigureOut">
              <a:rPr lang="en-GB" smtClean="0"/>
              <a:t>02/06/2016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E422D-0E65-4B81-9088-EA407164B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89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16832"/>
            <a:ext cx="8229600" cy="420933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C3808-D0E5-4D15-A9FF-8BA6ECFFB88B}" type="datetimeFigureOut">
              <a:rPr lang="en-GB" smtClean="0"/>
              <a:t>02/06/2016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E422D-0E65-4B81-9088-EA407164B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71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34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C3808-D0E5-4D15-A9FF-8BA6ECFFB88B}" type="datetimeFigureOut">
              <a:rPr lang="en-GB" smtClean="0"/>
              <a:t>02/06/2016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E422D-0E65-4B81-9088-EA407164B4A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7544" y="1700809"/>
            <a:ext cx="8208912" cy="720080"/>
          </a:xfrm>
          <a:prstGeom prst="rect">
            <a:avLst/>
          </a:prstGeo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395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06900"/>
            <a:ext cx="8027169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2906713"/>
            <a:ext cx="802716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C3808-D0E5-4D15-A9FF-8BA6ECFFB88B}" type="datetimeFigureOut">
              <a:rPr lang="en-GB" smtClean="0"/>
              <a:t>02/06/2016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E422D-0E65-4B81-9088-EA407164B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1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6707088" cy="93610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924944"/>
            <a:ext cx="4038600" cy="32012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924944"/>
            <a:ext cx="4038600" cy="32012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C3808-D0E5-4D15-A9FF-8BA6ECFFB88B}" type="datetimeFigureOut">
              <a:rPr lang="en-GB" smtClean="0"/>
              <a:t>02/06/2016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E422D-0E65-4B81-9088-EA407164B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87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6707088" cy="93610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C3808-D0E5-4D15-A9FF-8BA6ECFFB88B}" type="datetimeFigureOut">
              <a:rPr lang="en-GB" smtClean="0"/>
              <a:t>02/06/2016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E422D-0E65-4B81-9088-EA407164B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3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4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69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844824"/>
            <a:ext cx="5111750" cy="42813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C3808-D0E5-4D15-A9FF-8BA6ECFFB88B}" type="datetimeFigureOut">
              <a:rPr lang="en-GB" smtClean="0"/>
              <a:t>02/06/2016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E422D-0E65-4B81-9088-EA407164B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96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8840"/>
            <a:ext cx="8229600" cy="4137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47C3808-D0E5-4D15-A9FF-8BA6ECFFB88B}" type="datetimeFigureOut">
              <a:rPr lang="en-GB" smtClean="0"/>
              <a:pPr/>
              <a:t>02/06/2016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D2E422D-0E65-4B81-9088-EA407164B4A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10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3" r:id="rId2"/>
    <p:sldLayoutId id="2147483650" r:id="rId3"/>
    <p:sldLayoutId id="2147483651" r:id="rId4"/>
    <p:sldLayoutId id="2147483652" r:id="rId5"/>
    <p:sldLayoutId id="2147483654" r:id="rId6"/>
    <p:sldLayoutId id="2147483664" r:id="rId7"/>
    <p:sldLayoutId id="2147483676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beta-www.strath.ac.uk/comingsoon/centre/genericresearchcentre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beta-www.strath.ac.uk/yourdepartmentaltoolkit/documentation/guidelines/content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beta-www.strath.ac.uk/yourdepartmentaltoolkit/documentation/guidelines/content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webcontent@strath.ac.uk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412776"/>
            <a:ext cx="8075240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 smtClean="0"/>
              <a:t>		 </a:t>
            </a:r>
          </a:p>
          <a:p>
            <a:pPr marL="0" indent="0" algn="ctr">
              <a:buNone/>
            </a:pPr>
            <a:r>
              <a:rPr lang="en-GB" sz="4000" dirty="0" smtClean="0"/>
              <a:t>  </a:t>
            </a:r>
            <a:r>
              <a:rPr lang="en-GB" sz="4000" b="1" dirty="0" smtClean="0"/>
              <a:t>Welcome to our web forum</a:t>
            </a:r>
          </a:p>
          <a:p>
            <a:pPr marL="0" indent="0" algn="ctr">
              <a:buNone/>
            </a:pPr>
            <a:endParaRPr lang="en-GB" sz="4000" dirty="0" smtClean="0"/>
          </a:p>
          <a:p>
            <a:pPr marL="0" indent="0" algn="ctr">
              <a:buNone/>
            </a:pPr>
            <a:r>
              <a:rPr lang="en-GB" sz="4000" dirty="0" smtClean="0"/>
              <a:t>June 2016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70523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6707088" cy="936104"/>
          </a:xfrm>
        </p:spPr>
        <p:txBody>
          <a:bodyPr/>
          <a:lstStyle/>
          <a:p>
            <a:r>
              <a:rPr lang="en-GB" dirty="0" smtClean="0"/>
              <a:t>Staff profiles/groupings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8075240" cy="453650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GB" sz="2800" dirty="0" smtClean="0"/>
              <a:t>Improved </a:t>
            </a:r>
            <a:r>
              <a:rPr lang="en-GB" sz="2800" dirty="0"/>
              <a:t>staff </a:t>
            </a:r>
            <a:r>
              <a:rPr lang="en-GB" sz="2800" dirty="0" smtClean="0"/>
              <a:t>profiles</a:t>
            </a:r>
            <a:br>
              <a:rPr lang="en-GB" sz="2800" dirty="0" smtClean="0"/>
            </a:br>
            <a:endParaRPr lang="en-GB" sz="28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 smtClean="0"/>
              <a:t>Currently pulling six most </a:t>
            </a:r>
            <a:r>
              <a:rPr lang="en-GB" sz="2800" dirty="0"/>
              <a:t>recent </a:t>
            </a:r>
            <a:r>
              <a:rPr lang="en-GB" sz="2800" dirty="0" smtClean="0"/>
              <a:t>favorited publications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 smtClean="0"/>
              <a:t>Work will commence next month on Project and Activities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 smtClean="0"/>
              <a:t>Review other required content</a:t>
            </a:r>
          </a:p>
        </p:txBody>
      </p:sp>
    </p:spTree>
    <p:extLst>
      <p:ext uri="{BB962C8B-B14F-4D97-AF65-F5344CB8AC3E}">
        <p14:creationId xmlns:p14="http://schemas.microsoft.com/office/powerpoint/2010/main" val="15929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6707088" cy="936104"/>
          </a:xfrm>
        </p:spPr>
        <p:txBody>
          <a:bodyPr/>
          <a:lstStyle/>
          <a:p>
            <a:r>
              <a:rPr lang="en-GB" dirty="0" smtClean="0"/>
              <a:t>Staff profiles/groupings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8075240" cy="453650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GB" sz="2800" dirty="0" smtClean="0"/>
              <a:t>Profiles </a:t>
            </a:r>
            <a:r>
              <a:rPr lang="en-GB" sz="2800" dirty="0"/>
              <a:t>for PGR </a:t>
            </a:r>
            <a:r>
              <a:rPr lang="en-GB" sz="2800" dirty="0" smtClean="0"/>
              <a:t>students</a:t>
            </a:r>
            <a:r>
              <a:rPr lang="en-GB" sz="2800" dirty="0"/>
              <a:t> </a:t>
            </a:r>
            <a:r>
              <a:rPr lang="en-GB" sz="2800" dirty="0" smtClean="0"/>
              <a:t>on the staff list</a:t>
            </a:r>
          </a:p>
          <a:p>
            <a:pPr marL="457200" lvl="1" indent="0">
              <a:buNone/>
            </a:pPr>
            <a:endParaRPr lang="en-GB" sz="28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 smtClean="0"/>
              <a:t>Requirement for explicit consent to include PGR students profile pages on the web.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 smtClean="0"/>
              <a:t>Development of online registration form will include question asking </a:t>
            </a:r>
            <a:r>
              <a:rPr lang="en-GB" sz="2800" dirty="0"/>
              <a:t>for permission.</a:t>
            </a:r>
            <a:endParaRPr lang="en-GB" sz="28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 smtClean="0"/>
              <a:t>Maintained in Pegasus.</a:t>
            </a:r>
          </a:p>
        </p:txBody>
      </p:sp>
    </p:spTree>
    <p:extLst>
      <p:ext uri="{BB962C8B-B14F-4D97-AF65-F5344CB8AC3E}">
        <p14:creationId xmlns:p14="http://schemas.microsoft.com/office/powerpoint/2010/main" val="31353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6707088" cy="936104"/>
          </a:xfrm>
        </p:spPr>
        <p:txBody>
          <a:bodyPr/>
          <a:lstStyle/>
          <a:p>
            <a:r>
              <a:rPr lang="en-GB" dirty="0" smtClean="0"/>
              <a:t>Staff profiles/groupings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8075240" cy="453650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GB" sz="2800" dirty="0" smtClean="0"/>
              <a:t>Profiles </a:t>
            </a:r>
            <a:r>
              <a:rPr lang="en-GB" sz="2800" dirty="0"/>
              <a:t>for </a:t>
            </a:r>
            <a:r>
              <a:rPr lang="en-GB" sz="2800" dirty="0" smtClean="0"/>
              <a:t>non Standard staff</a:t>
            </a:r>
          </a:p>
          <a:p>
            <a:pPr marL="457200" lvl="1" indent="0">
              <a:buNone/>
            </a:pPr>
            <a:endParaRPr lang="en-GB" sz="28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 smtClean="0"/>
              <a:t>For staff “Staff” out with the normal HR system.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 smtClean="0"/>
              <a:t>Development scoped out to provide the functionality, commencing next month.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 smtClean="0"/>
              <a:t>Maintained in T4  by departments.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 smtClean="0"/>
              <a:t>Not included in staff grouping.</a:t>
            </a:r>
          </a:p>
        </p:txBody>
      </p:sp>
    </p:spTree>
    <p:extLst>
      <p:ext uri="{BB962C8B-B14F-4D97-AF65-F5344CB8AC3E}">
        <p14:creationId xmlns:p14="http://schemas.microsoft.com/office/powerpoint/2010/main" val="281665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6707088" cy="936104"/>
          </a:xfrm>
        </p:spPr>
        <p:txBody>
          <a:bodyPr/>
          <a:lstStyle/>
          <a:p>
            <a:r>
              <a:rPr lang="en-GB" dirty="0" smtClean="0"/>
              <a:t>Staff profiles/groupings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58" t="17461" r="7618" b="4771"/>
          <a:stretch/>
        </p:blipFill>
        <p:spPr>
          <a:xfrm>
            <a:off x="1043608" y="2132856"/>
            <a:ext cx="6912768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2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6707088" cy="936104"/>
          </a:xfrm>
        </p:spPr>
        <p:txBody>
          <a:bodyPr/>
          <a:lstStyle/>
          <a:p>
            <a:r>
              <a:rPr lang="en-GB" dirty="0" smtClean="0"/>
              <a:t>Staff profiles/groupings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8075240" cy="453650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GB" sz="2800" dirty="0" smtClean="0"/>
              <a:t>New method of grouping staff</a:t>
            </a:r>
          </a:p>
          <a:p>
            <a:pPr marL="457200" lvl="1" indent="0">
              <a:buNone/>
            </a:pPr>
            <a:endParaRPr lang="en-GB" sz="28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 smtClean="0"/>
              <a:t>This will enable groups of staff to be managed from within Pegasus.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 smtClean="0"/>
              <a:t>Will be able to use this to publish staff lists on web site.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 smtClean="0"/>
              <a:t>List can be cross department and faculty.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 smtClean="0"/>
              <a:t>List can include PGR students</a:t>
            </a:r>
          </a:p>
        </p:txBody>
      </p:sp>
    </p:spTree>
    <p:extLst>
      <p:ext uri="{BB962C8B-B14F-4D97-AF65-F5344CB8AC3E}">
        <p14:creationId xmlns:p14="http://schemas.microsoft.com/office/powerpoint/2010/main" val="340319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6707088" cy="1440160"/>
          </a:xfrm>
        </p:spPr>
        <p:txBody>
          <a:bodyPr/>
          <a:lstStyle/>
          <a:p>
            <a:r>
              <a:rPr lang="en-GB" dirty="0"/>
              <a:t>Research </a:t>
            </a:r>
            <a:r>
              <a:rPr lang="en-GB" dirty="0" smtClean="0"/>
              <a:t>centre template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23528" y="2967335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hlinkClick r:id="rId3"/>
              </a:rPr>
              <a:t>http://beta-www.strath.ac.uk/comingsoon/centre/genericresearchcentre/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645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548680"/>
            <a:ext cx="6707088" cy="936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/>
              <a:t>Web best practice</a:t>
            </a:r>
          </a:p>
          <a:p>
            <a:r>
              <a:rPr lang="en-GB" sz="2400" dirty="0" smtClean="0"/>
              <a:t>A few do’s and don’ts</a:t>
            </a:r>
            <a:endParaRPr lang="en-GB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988840"/>
            <a:ext cx="8143056" cy="4425355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Keep written content conversational in </a:t>
            </a:r>
            <a:r>
              <a:rPr lang="en-GB" sz="2400" dirty="0" smtClean="0"/>
              <a:t>tone</a:t>
            </a:r>
          </a:p>
          <a:p>
            <a:r>
              <a:rPr lang="en-GB" sz="2400" dirty="0" smtClean="0"/>
              <a:t>Don’t paste content straight in from </a:t>
            </a:r>
            <a:r>
              <a:rPr lang="en-GB" sz="2400" dirty="0" smtClean="0"/>
              <a:t>Word</a:t>
            </a:r>
          </a:p>
          <a:p>
            <a:r>
              <a:rPr lang="en-GB" sz="2400" dirty="0" smtClean="0"/>
              <a:t>No abbreviations without explanation</a:t>
            </a:r>
            <a:endParaRPr lang="en-GB" sz="2400" dirty="0" smtClean="0"/>
          </a:p>
          <a:p>
            <a:r>
              <a:rPr lang="en-GB" sz="2400" dirty="0" smtClean="0"/>
              <a:t>Use paragraphs</a:t>
            </a:r>
          </a:p>
          <a:p>
            <a:r>
              <a:rPr lang="en-GB" sz="2400" dirty="0" smtClean="0"/>
              <a:t>Use headings in order of importance</a:t>
            </a:r>
          </a:p>
          <a:p>
            <a:r>
              <a:rPr lang="en-GB" sz="2400" dirty="0"/>
              <a:t>Don’t start a link with directional text. For example: ‘click here for more </a:t>
            </a:r>
            <a:r>
              <a:rPr lang="en-GB" sz="2400" dirty="0" smtClean="0"/>
              <a:t>information’</a:t>
            </a:r>
          </a:p>
          <a:p>
            <a:r>
              <a:rPr lang="en-GB" sz="2400" dirty="0" smtClean="0"/>
              <a:t>Don’t use italics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Refer to our </a:t>
            </a:r>
            <a:r>
              <a:rPr lang="en-GB" sz="2400" dirty="0"/>
              <a:t>content guide </a:t>
            </a:r>
            <a:r>
              <a:rPr lang="en-GB" sz="2400" dirty="0" smtClean="0"/>
              <a:t>for more info - </a:t>
            </a:r>
            <a:r>
              <a:rPr lang="en-GB" sz="2400" dirty="0">
                <a:hlinkClick r:id="rId3"/>
              </a:rPr>
              <a:t>http://beta-www.strath.ac.uk/yourdepartmentaltoolkit/documentation/guidelines/content</a:t>
            </a:r>
            <a:r>
              <a:rPr lang="en-GB" sz="2400" dirty="0" smtClean="0">
                <a:hlinkClick r:id="rId3"/>
              </a:rPr>
              <a:t>/</a:t>
            </a:r>
            <a:r>
              <a:rPr lang="en-GB" sz="2400" dirty="0" smtClean="0"/>
              <a:t>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0003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548680"/>
            <a:ext cx="6707088" cy="9361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/>
              <a:t>Web best practice</a:t>
            </a:r>
          </a:p>
          <a:p>
            <a:r>
              <a:rPr lang="en-GB" sz="2400" dirty="0" smtClean="0"/>
              <a:t>A few do’s and don’ts</a:t>
            </a:r>
            <a:endParaRPr lang="en-GB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988840"/>
            <a:ext cx="8143056" cy="4425355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Break your page up using different </a:t>
            </a:r>
            <a:r>
              <a:rPr lang="en-GB" sz="2400" dirty="0" smtClean="0"/>
              <a:t>templates, quote template and </a:t>
            </a:r>
            <a:r>
              <a:rPr lang="en-GB" sz="2400" dirty="0"/>
              <a:t>breakout-box style</a:t>
            </a:r>
          </a:p>
          <a:p>
            <a:r>
              <a:rPr lang="en-GB" sz="2400" dirty="0"/>
              <a:t>News &amp; events items should be a heading and a sentence linking to a larger </a:t>
            </a:r>
            <a:r>
              <a:rPr lang="en-GB" sz="2400" dirty="0" smtClean="0"/>
              <a:t>article</a:t>
            </a:r>
          </a:p>
          <a:p>
            <a:r>
              <a:rPr lang="en-GB" sz="2400" dirty="0" smtClean="0"/>
              <a:t>Crop &amp; resize images to correct sizes before adding them.</a:t>
            </a:r>
          </a:p>
          <a:p>
            <a:r>
              <a:rPr lang="en-GB" sz="2400" dirty="0" smtClean="0"/>
              <a:t>Include image dimensions in name and keyword fields. Also include a description.</a:t>
            </a:r>
          </a:p>
          <a:p>
            <a:r>
              <a:rPr lang="en-GB" sz="2400" dirty="0" smtClean="0"/>
              <a:t>Choose image in T4 – not Image and Thumbnail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Refer to our </a:t>
            </a:r>
            <a:r>
              <a:rPr lang="en-GB" sz="2400" dirty="0"/>
              <a:t>content guide </a:t>
            </a:r>
            <a:r>
              <a:rPr lang="en-GB" sz="2400" dirty="0" smtClean="0"/>
              <a:t>for more info - </a:t>
            </a:r>
            <a:r>
              <a:rPr lang="en-GB" sz="2400" dirty="0">
                <a:hlinkClick r:id="rId3"/>
              </a:rPr>
              <a:t>http://beta-www.strath.ac.uk/yourdepartmentaltoolkit/documentation/guidelines/content</a:t>
            </a:r>
            <a:r>
              <a:rPr lang="en-GB" sz="2400" dirty="0" smtClean="0">
                <a:hlinkClick r:id="rId3"/>
              </a:rPr>
              <a:t>/</a:t>
            </a:r>
            <a:r>
              <a:rPr lang="en-GB" sz="2400" dirty="0" smtClean="0"/>
              <a:t>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4444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6707088" cy="936104"/>
          </a:xfrm>
        </p:spPr>
        <p:txBody>
          <a:bodyPr/>
          <a:lstStyle/>
          <a:p>
            <a:r>
              <a:rPr lang="en-GB" dirty="0" smtClean="0"/>
              <a:t>What’s next?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4864"/>
            <a:ext cx="7787208" cy="3921299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Complete student journey information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Strathclyde recruitment pages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Research and Work with us pages </a:t>
            </a:r>
          </a:p>
          <a:p>
            <a:endParaRPr lang="en-GB" dirty="0" smtClean="0"/>
          </a:p>
          <a:p>
            <a:r>
              <a:rPr lang="en-GB" dirty="0" smtClean="0"/>
              <a:t>Personalisation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Student recruitment/digital marketing campaigns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57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6707088" cy="936104"/>
          </a:xfrm>
        </p:spPr>
        <p:txBody>
          <a:bodyPr/>
          <a:lstStyle/>
          <a:p>
            <a:r>
              <a:rPr lang="en-GB" dirty="0"/>
              <a:t>Questions?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8075240" cy="453650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 sz="3600" b="1" dirty="0" smtClean="0"/>
          </a:p>
          <a:p>
            <a:pPr marL="457200" lvl="1" indent="0">
              <a:buNone/>
            </a:pPr>
            <a:r>
              <a:rPr lang="en-GB" sz="3600" b="1" dirty="0" smtClean="0"/>
              <a:t>Get in touch:</a:t>
            </a:r>
            <a:endParaRPr lang="en-GB" sz="3600" b="1" dirty="0"/>
          </a:p>
          <a:p>
            <a:pPr marL="457200" lvl="1" indent="0">
              <a:buNone/>
            </a:pPr>
            <a:r>
              <a:rPr lang="en-GB" sz="3600" dirty="0" smtClean="0">
                <a:hlinkClick r:id="rId3"/>
              </a:rPr>
              <a:t>webcontent@strath.ac.uk</a:t>
            </a:r>
            <a:endParaRPr lang="en-GB" sz="3600" dirty="0" smtClean="0"/>
          </a:p>
          <a:p>
            <a:pPr marL="457200" lvl="1" indent="0">
              <a:buNone/>
            </a:pPr>
            <a:endParaRPr lang="en-GB" sz="3600" dirty="0" smtClean="0"/>
          </a:p>
        </p:txBody>
      </p:sp>
    </p:spTree>
    <p:extLst>
      <p:ext uri="{BB962C8B-B14F-4D97-AF65-F5344CB8AC3E}">
        <p14:creationId xmlns:p14="http://schemas.microsoft.com/office/powerpoint/2010/main" val="213749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064" y="332656"/>
            <a:ext cx="6707088" cy="936104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412776"/>
            <a:ext cx="8075240" cy="4896544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r>
              <a:rPr lang="en-GB" dirty="0"/>
              <a:t>w</a:t>
            </a:r>
            <a:r>
              <a:rPr lang="en-GB" dirty="0" smtClean="0"/>
              <a:t>hat we’re working on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/>
              <a:t>s</a:t>
            </a:r>
            <a:r>
              <a:rPr lang="en-GB" dirty="0" smtClean="0"/>
              <a:t>taff profiles/groupings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research centres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/>
              <a:t>w</a:t>
            </a:r>
            <a:r>
              <a:rPr lang="en-GB" dirty="0" smtClean="0"/>
              <a:t>eb best practice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what’s next?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08095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21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707088" cy="936104"/>
          </a:xfrm>
        </p:spPr>
        <p:txBody>
          <a:bodyPr/>
          <a:lstStyle/>
          <a:p>
            <a:r>
              <a:rPr lang="en-GB" dirty="0" smtClean="0"/>
              <a:t>Student application journey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8840"/>
            <a:ext cx="4038600" cy="413732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5" y="1484784"/>
            <a:ext cx="3175049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00808"/>
            <a:ext cx="5655688" cy="327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75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064" y="332656"/>
            <a:ext cx="6707088" cy="936104"/>
          </a:xfrm>
        </p:spPr>
        <p:txBody>
          <a:bodyPr/>
          <a:lstStyle/>
          <a:p>
            <a:r>
              <a:rPr lang="en-GB" dirty="0" smtClean="0"/>
              <a:t>New sections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412776"/>
            <a:ext cx="8075240" cy="4896544"/>
          </a:xfrm>
        </p:spPr>
        <p:txBody>
          <a:bodyPr>
            <a:normAutofit/>
          </a:bodyPr>
          <a:lstStyle/>
          <a:p>
            <a:r>
              <a:rPr lang="en-GB" dirty="0" smtClean="0"/>
              <a:t>Accommodation pages</a:t>
            </a:r>
            <a:br>
              <a:rPr lang="en-GB" dirty="0" smtClean="0"/>
            </a:b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195736" y="2132856"/>
            <a:ext cx="4521939" cy="410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7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412776"/>
            <a:ext cx="8075240" cy="4896544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548680"/>
            <a:ext cx="5537159" cy="597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54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064" y="332656"/>
            <a:ext cx="6707088" cy="936104"/>
          </a:xfrm>
        </p:spPr>
        <p:txBody>
          <a:bodyPr/>
          <a:lstStyle/>
          <a:p>
            <a:r>
              <a:rPr lang="en-GB" dirty="0" smtClean="0"/>
              <a:t>Alumni pages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098" y="1412875"/>
            <a:ext cx="468645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38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6707088" cy="936104"/>
          </a:xfrm>
        </p:spPr>
        <p:txBody>
          <a:bodyPr/>
          <a:lstStyle/>
          <a:p>
            <a:r>
              <a:rPr lang="en-GB" sz="3600" dirty="0" smtClean="0"/>
              <a:t>Research centres</a:t>
            </a:r>
            <a:endParaRPr lang="en-GB" sz="36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563" y="1412875"/>
            <a:ext cx="3736149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8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208912" cy="720080"/>
          </a:xfrm>
        </p:spPr>
        <p:txBody>
          <a:bodyPr/>
          <a:lstStyle/>
          <a:p>
            <a:r>
              <a:rPr lang="en-GB" dirty="0" smtClean="0"/>
              <a:t>Profiles</a:t>
            </a:r>
            <a:endParaRPr lang="en-GB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3" y="1026530"/>
            <a:ext cx="3168352" cy="281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6632"/>
            <a:ext cx="3384901" cy="363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12976"/>
            <a:ext cx="33655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68960"/>
            <a:ext cx="3210743" cy="341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81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6707088" cy="936104"/>
          </a:xfrm>
        </p:spPr>
        <p:txBody>
          <a:bodyPr/>
          <a:lstStyle/>
          <a:p>
            <a:r>
              <a:rPr lang="en-GB" dirty="0" smtClean="0"/>
              <a:t>Videos</a:t>
            </a:r>
            <a:endParaRPr lang="en-GB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93096"/>
            <a:ext cx="3378672" cy="210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038600" cy="212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038600" cy="226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66908"/>
            <a:ext cx="3672408" cy="233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4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2743</TotalTime>
  <Words>347</Words>
  <Application>Microsoft Office PowerPoint</Application>
  <PresentationFormat>On-screen Show (4:3)</PresentationFormat>
  <Paragraphs>99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Office Theme</vt:lpstr>
      <vt:lpstr>PowerPoint Presentation</vt:lpstr>
      <vt:lpstr> AGENDA</vt:lpstr>
      <vt:lpstr>Student application journey</vt:lpstr>
      <vt:lpstr>New sections</vt:lpstr>
      <vt:lpstr>PowerPoint Presentation</vt:lpstr>
      <vt:lpstr>Alumni pages</vt:lpstr>
      <vt:lpstr>Research centres</vt:lpstr>
      <vt:lpstr>Profiles</vt:lpstr>
      <vt:lpstr>Videos</vt:lpstr>
      <vt:lpstr>Staff profiles/groupings</vt:lpstr>
      <vt:lpstr>Staff profiles/groupings</vt:lpstr>
      <vt:lpstr>Staff profiles/groupings</vt:lpstr>
      <vt:lpstr>Staff profiles/groupings</vt:lpstr>
      <vt:lpstr>Staff profiles/groupings</vt:lpstr>
      <vt:lpstr>Research centre template </vt:lpstr>
      <vt:lpstr>PowerPoint Presentation</vt:lpstr>
      <vt:lpstr>PowerPoint Presentation</vt:lpstr>
      <vt:lpstr>What’s next?</vt:lpstr>
      <vt:lpstr>Questions? </vt:lpstr>
      <vt:lpstr>PowerPoint Presentation</vt:lpstr>
    </vt:vector>
  </TitlesOfParts>
  <Company>University of Strathclyde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IT Services</dc:creator>
  <cp:lastModifiedBy>Lucy Andrew</cp:lastModifiedBy>
  <cp:revision>152</cp:revision>
  <cp:lastPrinted>2016-06-02T08:06:15Z</cp:lastPrinted>
  <dcterms:created xsi:type="dcterms:W3CDTF">2011-09-15T12:59:51Z</dcterms:created>
  <dcterms:modified xsi:type="dcterms:W3CDTF">2016-06-02T08:28:14Z</dcterms:modified>
</cp:coreProperties>
</file>